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01" r:id="rId3"/>
    <p:sldId id="257" r:id="rId4"/>
    <p:sldId id="302" r:id="rId5"/>
    <p:sldId id="258" r:id="rId6"/>
    <p:sldId id="274" r:id="rId7"/>
    <p:sldId id="282" r:id="rId8"/>
    <p:sldId id="284" r:id="rId9"/>
    <p:sldId id="285" r:id="rId10"/>
    <p:sldId id="286" r:id="rId11"/>
    <p:sldId id="287" r:id="rId12"/>
    <p:sldId id="303" r:id="rId13"/>
    <p:sldId id="304" r:id="rId14"/>
    <p:sldId id="305" r:id="rId15"/>
    <p:sldId id="288" r:id="rId16"/>
    <p:sldId id="306" r:id="rId17"/>
    <p:sldId id="289" r:id="rId18"/>
    <p:sldId id="307" r:id="rId19"/>
    <p:sldId id="308" r:id="rId20"/>
    <p:sldId id="309" r:id="rId21"/>
    <p:sldId id="315" r:id="rId22"/>
    <p:sldId id="311" r:id="rId23"/>
    <p:sldId id="290" r:id="rId24"/>
    <p:sldId id="291" r:id="rId25"/>
    <p:sldId id="292" r:id="rId26"/>
    <p:sldId id="293" r:id="rId27"/>
    <p:sldId id="294" r:id="rId28"/>
    <p:sldId id="295" r:id="rId29"/>
    <p:sldId id="316" r:id="rId30"/>
    <p:sldId id="296" r:id="rId31"/>
    <p:sldId id="297" r:id="rId32"/>
    <p:sldId id="298" r:id="rId33"/>
    <p:sldId id="299" r:id="rId34"/>
    <p:sldId id="312" r:id="rId35"/>
    <p:sldId id="313" r:id="rId36"/>
    <p:sldId id="262" r:id="rId37"/>
    <p:sldId id="263" r:id="rId38"/>
    <p:sldId id="317" r:id="rId39"/>
    <p:sldId id="264" r:id="rId40"/>
    <p:sldId id="265" r:id="rId41"/>
    <p:sldId id="266" r:id="rId42"/>
    <p:sldId id="267" r:id="rId43"/>
    <p:sldId id="268" r:id="rId44"/>
    <p:sldId id="270" r:id="rId45"/>
    <p:sldId id="272" r:id="rId4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EEF17C-659F-A34A-98FF-3EFB9453B9D7}">
          <p14:sldIdLst>
            <p14:sldId id="256"/>
            <p14:sldId id="301"/>
            <p14:sldId id="257"/>
            <p14:sldId id="302"/>
            <p14:sldId id="258"/>
            <p14:sldId id="274"/>
            <p14:sldId id="282"/>
            <p14:sldId id="284"/>
            <p14:sldId id="285"/>
            <p14:sldId id="286"/>
            <p14:sldId id="287"/>
            <p14:sldId id="303"/>
            <p14:sldId id="304"/>
            <p14:sldId id="305"/>
            <p14:sldId id="288"/>
            <p14:sldId id="306"/>
            <p14:sldId id="289"/>
            <p14:sldId id="307"/>
            <p14:sldId id="308"/>
            <p14:sldId id="309"/>
            <p14:sldId id="315"/>
            <p14:sldId id="311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  <p14:sldId id="297"/>
            <p14:sldId id="298"/>
            <p14:sldId id="299"/>
            <p14:sldId id="312"/>
            <p14:sldId id="313"/>
            <p14:sldId id="262"/>
            <p14:sldId id="263"/>
            <p14:sldId id="317"/>
            <p14:sldId id="264"/>
            <p14:sldId id="265"/>
            <p14:sldId id="266"/>
            <p14:sldId id="267"/>
            <p14:sldId id="268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86341"/>
  </p:normalViewPr>
  <p:slideViewPr>
    <p:cSldViewPr snapToGrid="0" snapToObjects="1">
      <p:cViewPr varScale="1">
        <p:scale>
          <a:sx n="118" d="100"/>
          <a:sy n="118" d="100"/>
        </p:scale>
        <p:origin x="22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6F96-A5D1-E54D-BC80-469BC4A1C43B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047DA-C214-2341-A984-6FA334B6C2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01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3C96-5F56-1048-9830-93E4038D4734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50DC-FDEE-104B-8A6B-35ABAD6B7F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0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E50DC-FDEE-104B-8A6B-35ABAD6B7F2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00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47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5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CDA0E6-181F-3742-B29D-C46363840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79"/>
            <a:ext cx="9144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0D6D04E-D74D-DE42-A846-33CCE31A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362700" cy="312141"/>
          </a:xfrm>
        </p:spPr>
        <p:txBody>
          <a:bodyPr>
            <a:noAutofit/>
          </a:bodyPr>
          <a:lstStyle>
            <a:lvl1pPr>
              <a:defRPr sz="2800" b="1" u="none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E1F35-50E6-E345-87FD-612FEA97E8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6416823"/>
            <a:ext cx="4572000" cy="72000"/>
          </a:xfrm>
          <a:prstGeom prst="rect">
            <a:avLst/>
          </a:prstGeo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370AA77C-48F4-1D46-90CE-11A2D108A37B}"/>
              </a:ext>
            </a:extLst>
          </p:cNvPr>
          <p:cNvSpPr txBox="1"/>
          <p:nvPr userDrawn="1"/>
        </p:nvSpPr>
        <p:spPr>
          <a:xfrm>
            <a:off x="6056080" y="6268157"/>
            <a:ext cx="1984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华文彩云" pitchFamily="2" charset="-122"/>
                <a:cs typeface="Times New Roman" panose="02020603050405020304" pitchFamily="18" charset="0"/>
              </a:rPr>
              <a:t>Thermodynamics</a:t>
            </a:r>
            <a:r>
              <a:rPr lang="zh-CN" altLang="en-US" sz="1800" b="1" dirty="0">
                <a:solidFill>
                  <a:srgbClr val="3399FF"/>
                </a:solidFill>
                <a:effectLst/>
                <a:latin typeface="华文彩云" pitchFamily="2" charset="-122"/>
                <a:ea typeface="华文彩云" pitchFamily="2" charset="-122"/>
              </a:rPr>
              <a:t>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4079F1-3B8B-CF47-B10D-83ECCD1CB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813535"/>
            <a:ext cx="8229600" cy="5262531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58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40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7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4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1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1</a:t>
            </a:r>
            <a:r>
              <a:rPr kumimoji="1" lang="en-US" altLang="zh-CN" dirty="0"/>
              <a:t>111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D7B5-67C4-FD46-9C43-1C258F524861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C8D4-DEA4-214D-AC98-274622556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u="sng" kern="1200">
          <a:solidFill>
            <a:srgbClr val="000090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280" y="568960"/>
            <a:ext cx="8493760" cy="19913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4000" b="1" u="none" dirty="0">
                <a:solidFill>
                  <a:srgbClr val="002060"/>
                </a:solidFill>
              </a:rPr>
              <a:t>Chemical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Engineering</a:t>
            </a:r>
            <a:r>
              <a:rPr kumimoji="1" lang="zh-CN" altLang="en-US" sz="4000" b="1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4000" b="1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54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>
                <a:solidFill>
                  <a:srgbClr val="002060"/>
                </a:solidFill>
              </a:rPr>
              <a:t>Lecture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8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Solution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Thermodynamics</a:t>
            </a:r>
            <a:br>
              <a:rPr kumimoji="1" lang="en-US" altLang="zh-CN" sz="3100" u="none" dirty="0">
                <a:solidFill>
                  <a:srgbClr val="002060"/>
                </a:solidFill>
              </a:rPr>
            </a:br>
            <a:r>
              <a:rPr kumimoji="1" lang="en-US" altLang="zh-CN" sz="3100" u="none" dirty="0" err="1">
                <a:solidFill>
                  <a:srgbClr val="002060"/>
                </a:solidFill>
              </a:rPr>
              <a:t>Xiaofei</a:t>
            </a:r>
            <a:r>
              <a:rPr kumimoji="1" lang="zh-CN" altLang="en-US" sz="3100" u="none" dirty="0">
                <a:solidFill>
                  <a:srgbClr val="002060"/>
                </a:solidFill>
              </a:rPr>
              <a:t> </a:t>
            </a:r>
            <a:r>
              <a:rPr kumimoji="1" lang="en-US" altLang="zh-CN" sz="3100" u="none" dirty="0">
                <a:solidFill>
                  <a:srgbClr val="002060"/>
                </a:solidFill>
              </a:rPr>
              <a:t>Xu</a:t>
            </a:r>
            <a:endParaRPr kumimoji="1" lang="zh-CN" altLang="en-US" sz="3100" u="none" dirty="0">
              <a:solidFill>
                <a:srgbClr val="00206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87AF0-0CE7-5C40-B3F6-C55F32E2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74" y="2814683"/>
            <a:ext cx="6481551" cy="32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E3FA0-1091-C042-AD5C-56A88EA3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A07801-4C86-2A49-ABCE-3F60D0D6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9" y="962362"/>
            <a:ext cx="8686800" cy="1447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45733-AB21-B742-BDC1-AC2737B0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0056"/>
            <a:ext cx="9144000" cy="15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71943-D31F-DF47-9B44-BECCC1C8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392D8-7B35-F84E-8B91-1F8C0B56C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Partial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pressure: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Gibbs’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theorem: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Entropy: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Gibbs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b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392D8-7B35-F84E-8B91-1F8C0B56C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5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A1EB-D2A7-BF44-A9A7-A04ADA0F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8431BB-52AF-454F-9C3B-CBDB2F1A2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3379"/>
                <a:ext cx="8229600" cy="270470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8431BB-52AF-454F-9C3B-CBDB2F1A2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3379"/>
                <a:ext cx="8229600" cy="2704706"/>
              </a:xfrm>
              <a:blipFill>
                <a:blip r:embed="rId2"/>
                <a:stretch>
                  <a:fillRect l="-1080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82A32A-2AA1-E14E-89D0-D1FD52E971ED}"/>
                  </a:ext>
                </a:extLst>
              </p:cNvPr>
              <p:cNvSpPr txBox="1"/>
              <p:nvPr/>
            </p:nvSpPr>
            <p:spPr>
              <a:xfrm>
                <a:off x="2947737" y="715879"/>
                <a:ext cx="4404283" cy="2688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𝑖𝑔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𝑖𝑔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zh-CN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𝑖𝑔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𝑖𝑔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zh-CN" alt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sz="2400" b="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𝑖𝑔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𝑖𝑔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𝑅𝑇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zh-CN" alt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400" dirty="0">
                  <a:solidFill>
                    <a:srgbClr val="00206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82A32A-2AA1-E14E-89D0-D1FD52E9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37" y="715879"/>
                <a:ext cx="4404283" cy="2688621"/>
              </a:xfrm>
              <a:prstGeom prst="rect">
                <a:avLst/>
              </a:prstGeom>
              <a:blipFill>
                <a:blip r:embed="rId3"/>
                <a:stretch>
                  <a:fillRect l="-4310" t="-48826" b="-6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45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86AED-94A5-6B4D-9BA4-6A1942A3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2E5C50-B32C-D14E-BE7D-D8676866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1" y="841709"/>
            <a:ext cx="3216666" cy="1500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E87659-CB98-F34E-A78F-862D7244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51" y="717700"/>
            <a:ext cx="3344552" cy="16722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1587C2-A49D-F641-92E3-1FDCEE4C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24" y="2501251"/>
            <a:ext cx="3539854" cy="16722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B4179D-59A7-BC4B-AB33-665F143415E4}"/>
              </a:ext>
            </a:extLst>
          </p:cNvPr>
          <p:cNvSpPr txBox="1"/>
          <p:nvPr/>
        </p:nvSpPr>
        <p:spPr>
          <a:xfrm>
            <a:off x="712381" y="4424539"/>
            <a:ext cx="80594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ideal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mixture,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tendency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two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types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molecules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escape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same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that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pure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species.</a:t>
            </a:r>
          </a:p>
          <a:p>
            <a:pPr algn="l"/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real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mixture,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tendency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depends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interaction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between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molecules.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4818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8C90B-7300-B043-84D7-4315FC6C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EBB78-239A-A34E-B3DE-FF1BA9AE2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tendency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fluid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escape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expand</a:t>
            </a:r>
          </a:p>
          <a:p>
            <a:r>
              <a:rPr kumimoji="1" lang="en-US" altLang="zh-CN" dirty="0"/>
              <a:t>Measure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ideal-gas</a:t>
            </a:r>
          </a:p>
          <a:p>
            <a:r>
              <a:rPr kumimoji="1" lang="en-US" altLang="zh-CN" dirty="0"/>
              <a:t>Depends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interactions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satisfy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DC3CD-5AAD-5F45-91D3-1D8CD31F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E65975-7608-7246-B6EF-4DAB61091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Ideal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𝑅𝑇𝑑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func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Real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fluid: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𝑅𝑇𝑑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func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Residual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Gibbs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Fugacity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coefficient: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𝑑𝑃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nary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E65975-7608-7246-B6EF-4DAB6109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4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8E2CB-1812-C640-8473-37823EF3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06EA39-399A-1942-AA5B-D0B0192C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530"/>
            <a:ext cx="9144000" cy="34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3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C0841-31A7-9A48-8B87-73F9D363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154547"/>
            <a:ext cx="6794883" cy="312141"/>
          </a:xfrm>
        </p:spPr>
        <p:txBody>
          <a:bodyPr/>
          <a:lstStyle/>
          <a:p>
            <a:r>
              <a:rPr kumimoji="1" lang="en-US" altLang="zh-CN" dirty="0"/>
              <a:t>Vapor/Liquid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Equilibrium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9CDDE3-395D-7044-B199-A9D23061A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5927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9CDDE3-395D-7044-B199-A9D23061A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592781"/>
              </a:xfrm>
              <a:blipFill>
                <a:blip r:embed="rId2"/>
                <a:stretch>
                  <a:fillRect l="-1080" t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EE2D81C-FACD-604B-8012-B6BAE0CFB37D}"/>
              </a:ext>
            </a:extLst>
          </p:cNvPr>
          <p:cNvSpPr txBox="1"/>
          <p:nvPr/>
        </p:nvSpPr>
        <p:spPr>
          <a:xfrm>
            <a:off x="394516" y="5582800"/>
            <a:ext cx="308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Maxwell’s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construction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30411-B286-2E48-87A1-54910A75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6" y="2406316"/>
            <a:ext cx="3388097" cy="2988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20E8B4-410C-0346-9139-A1B9BE92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46" y="769834"/>
            <a:ext cx="5669154" cy="12896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D16AFC-B045-6649-99CC-598331F3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476" y="2312420"/>
            <a:ext cx="5410049" cy="12022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A07A427-4FF9-6148-A392-D6C4C86F5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897" y="3520838"/>
            <a:ext cx="2727052" cy="20045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001C199-948E-7948-9D1E-439A4A6F6D63}"/>
              </a:ext>
            </a:extLst>
          </p:cNvPr>
          <p:cNvSpPr txBox="1"/>
          <p:nvPr/>
        </p:nvSpPr>
        <p:spPr>
          <a:xfrm>
            <a:off x="4715005" y="5625338"/>
            <a:ext cx="352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Nature,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1875,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11(279),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357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26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21EA9-C594-0144-A7A6-18A05E6A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Isothermal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3E0640-FB72-574B-9A4A-4D7E2ECB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42" y="1082841"/>
            <a:ext cx="4153157" cy="40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FB15B-3990-F540-8B1F-B1E761F5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2F2B0-6B95-1448-887A-4C448FA5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7" y="994331"/>
            <a:ext cx="7726165" cy="37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6F6F5-3F3B-1E49-9F95-F3951AC4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A0D51-57A2-3446-B06D-9AA638B3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276522"/>
          </a:xfrm>
        </p:spPr>
        <p:txBody>
          <a:bodyPr/>
          <a:lstStyle/>
          <a:p>
            <a:r>
              <a:rPr kumimoji="1" lang="en-US" altLang="zh-CN" dirty="0"/>
              <a:t>Solutions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homogeneous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47D69F-D6DC-F74B-800F-DD2F0D3A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93" y="1310024"/>
            <a:ext cx="4675414" cy="2430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B0F54F-74CA-674A-AD79-CFC7527B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93" y="3977711"/>
            <a:ext cx="2931074" cy="25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FB24A-7FD4-CA4A-AE4F-CE0F1D34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versus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BA9602-52B5-9346-B4BF-259B7DF2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15" y="923591"/>
            <a:ext cx="4753303" cy="50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2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6CCF2-604E-BB4B-BC7C-4561F5E4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B1A20-9F35-C54D-93ED-1C1A4ADF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84" y="825190"/>
            <a:ext cx="5735893" cy="42990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D215A-1279-A640-B1DA-6ED55BEDF30B}"/>
              </a:ext>
            </a:extLst>
          </p:cNvPr>
          <p:cNvSpPr txBox="1"/>
          <p:nvPr/>
        </p:nvSpPr>
        <p:spPr>
          <a:xfrm>
            <a:off x="2044203" y="5251894"/>
            <a:ext cx="549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van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der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Waals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equation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on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wall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Leiden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11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01A9D-CFD4-204A-AF8F-57A317D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Numerical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0CB8C-0DA5-8C48-B1E2-FCDE4CAB8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Newton’s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  <a:p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77283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4CCEC-A6A7-0C47-9BE4-1E1CABC8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Liquid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C56419-08A3-9B40-956B-5540CC38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154"/>
            <a:ext cx="8229600" cy="4015912"/>
          </a:xfrm>
        </p:spPr>
        <p:txBody>
          <a:bodyPr/>
          <a:lstStyle/>
          <a:p>
            <a:r>
              <a:rPr kumimoji="1" lang="en-US" altLang="zh-CN" dirty="0"/>
              <a:t>A:</a:t>
            </a:r>
            <a:r>
              <a:rPr kumimoji="1" lang="zh-CN" altLang="en-US" dirty="0"/>
              <a:t> </a:t>
            </a:r>
            <a:r>
              <a:rPr kumimoji="1" lang="en-US" altLang="zh-CN" dirty="0"/>
              <a:t>vapor-phase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</a:t>
            </a:r>
          </a:p>
          <a:p>
            <a:r>
              <a:rPr kumimoji="1" lang="en-US" altLang="zh-CN" dirty="0"/>
              <a:t>B: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liquid-phase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vapor-phase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</a:p>
          <a:p>
            <a:r>
              <a:rPr kumimoji="1" lang="en-US" altLang="zh-CN" dirty="0"/>
              <a:t>C: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</a:p>
          <a:p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liquid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saturation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02BC74-7DF5-E741-8256-1352EE79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77" y="781934"/>
            <a:ext cx="4445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120A7-3314-C74B-B918-063B9260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70BE2-979B-884D-9E0F-D9CD1CA6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15"/>
            <a:ext cx="9144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688BE-F88C-6C44-9B56-3317CBC0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96691C-0D2F-4943-909E-5D9503A75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Fugacity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𝑅𝑇𝑑</m:t>
                    </m:r>
                    <m:func>
                      <m:funcPr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Fugacity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residual: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Fugacity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coefficient: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96691C-0D2F-4943-909E-5D9503A75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02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8EB0B-C7AD-2845-AA9B-E35CE3BD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AD222-51DE-A74E-AC6D-8AB0FCB93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𝑅𝑇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𝑅𝑇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𝑅𝑇</m:t>
                                        </m:r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AD222-51DE-A74E-AC6D-8AB0FCB93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22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6C8BA-DC71-8043-A09A-EDCB70B3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154547"/>
            <a:ext cx="6684714" cy="312141"/>
          </a:xfrm>
        </p:spPr>
        <p:txBody>
          <a:bodyPr/>
          <a:lstStyle/>
          <a:p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EOS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138103-2ADB-2F44-8746-9EEFB58B7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138103-2ADB-2F44-8746-9EEFB58B7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81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92AA3-F5DB-8A47-90B7-D91A454F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548"/>
            <a:ext cx="8686800" cy="247234"/>
          </a:xfrm>
        </p:spPr>
        <p:txBody>
          <a:bodyPr/>
          <a:lstStyle/>
          <a:p>
            <a:r>
              <a:rPr kumimoji="1" lang="en-US" altLang="zh-CN" dirty="0"/>
              <a:t>Generalized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Fugacity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F1117D-72C9-7D48-9BCF-B77974BD4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nary>
                      <m:nary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F1117D-72C9-7D48-9BCF-B77974BD4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2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496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0889D-5E79-C645-85D5-197F2327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C729D-6947-8746-BA4A-458944CF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2180036"/>
          </a:xfrm>
        </p:spPr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occupy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volume;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intermolecular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interactions;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</a:t>
            </a:r>
          </a:p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exhibit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intermolecular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constituents;</a:t>
            </a:r>
            <a:r>
              <a:rPr kumimoji="1" lang="zh-CN" altLang="en-US" dirty="0"/>
              <a:t> </a:t>
            </a:r>
            <a:r>
              <a:rPr kumimoji="1" lang="en-US" altLang="zh-CN" dirty="0"/>
              <a:t>dilute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molecularly-similar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materials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5E7F8-4709-0D41-AD06-B015BEBD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93" y="3340420"/>
            <a:ext cx="5295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0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CB9AD-9AFF-BA45-B1E2-2538F48E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Measures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Composition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A4F4D5-EC78-D24C-8217-6CCBF09A6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Mass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fraction: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Molar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fraction: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Molar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concentration: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Volume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fraction: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Packing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fraction: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A4F4D5-EC78-D24C-8217-6CCBF09A6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87BAA3B-160C-A44B-AD3E-5B736A8E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00" y="3878550"/>
            <a:ext cx="2772072" cy="24300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FC167A-62CF-B843-A43D-65963CEE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5" y="4163786"/>
            <a:ext cx="3014358" cy="22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8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0496-FDC5-EC4C-93F7-167B8BE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2C9811-C3DC-F846-89CD-64A14E7F8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phase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exhibits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analogous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ideal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mixtures</a:t>
                </a:r>
              </a:p>
              <a:p>
                <a:r>
                  <a:rPr kumimoji="1" lang="en-US" altLang="zh-CN" dirty="0"/>
                  <a:t>Ideal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p>
                        </m:sSub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≡</m:t>
                        </m:r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Ideal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2C9811-C3DC-F846-89CD-64A14E7F8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396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E7AA8-EF8C-1C46-AA99-39C4694C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B3A2C-0B06-774F-B226-62631844C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B3A2C-0B06-774F-B226-62631844C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08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0C258-C705-A444-B0A8-83F21960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Lewis/Randall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73945-650E-0E4A-B01C-A269E0282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21909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173945-650E-0E4A-B01C-A269E0282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2190922"/>
              </a:xfrm>
              <a:blipFill>
                <a:blip r:embed="rId2"/>
                <a:stretch>
                  <a:fillRect l="-1080" t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47FDEC7-D743-464E-A8FD-7541C9014E0A}"/>
              </a:ext>
            </a:extLst>
          </p:cNvPr>
          <p:cNvSpPr txBox="1"/>
          <p:nvPr/>
        </p:nvSpPr>
        <p:spPr>
          <a:xfrm>
            <a:off x="576943" y="3755571"/>
            <a:ext cx="8302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fugacity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each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species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an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ideal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solution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proportional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to</a:t>
            </a:r>
            <a:b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</a:b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its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mole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fraction.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455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15A81-89B7-A74A-9C63-BF34526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75C70-D85D-F34E-B6A1-7EB7342875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b="0" dirty="0"/>
                  <a:t>Excess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properties: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Residual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75C70-D85D-F34E-B6A1-7EB734287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12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23117-13ED-454B-8D0A-36A1FB91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95E306-2A9C-F74B-92E3-F12A061099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728943"/>
              </a:xfrm>
            </p:spPr>
            <p:txBody>
              <a:bodyPr/>
              <a:lstStyle/>
              <a:p>
                <a:r>
                  <a:rPr kumimoji="1" lang="en-US" altLang="zh-CN" dirty="0"/>
                  <a:t>Regular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err="1"/>
                  <a:t>Athermal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Ideal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95E306-2A9C-F74B-92E3-F12A06109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728943"/>
              </a:xfrm>
              <a:blipFill>
                <a:blip r:embed="rId2"/>
                <a:stretch>
                  <a:fillRect l="-1080" t="-2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快照 2019-11-04 14.21.26.png">
            <a:extLst>
              <a:ext uri="{FF2B5EF4-FFF2-40B4-BE49-F238E27FC236}">
                <a16:creationId xmlns:a16="http://schemas.microsoft.com/office/drawing/2014/main" id="{3488A3D4-F647-664B-9637-D2F39861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80" y="2326570"/>
            <a:ext cx="7125630" cy="38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8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4A186-42F6-0B44-8573-B09CE692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231D4-3F97-834E-8929-294956FC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1358165"/>
          </a:xfrm>
        </p:spPr>
        <p:txBody>
          <a:bodyPr/>
          <a:lstStyle/>
          <a:p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process: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P</a:t>
            </a:r>
            <a:r>
              <a:rPr kumimoji="1" lang="en-US" altLang="zh-CN" dirty="0"/>
              <a:t>.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15262F-993F-4848-8522-53B75123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1571220"/>
            <a:ext cx="4677508" cy="37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04D81-1D68-6B4A-95B2-17F0ACAD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6956C-23B9-944F-900C-8A1E0F540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13726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mix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6956C-23B9-944F-900C-8A1E0F54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1372617"/>
              </a:xfrm>
              <a:blipFill>
                <a:blip r:embed="rId2"/>
                <a:stretch>
                  <a:fillRect l="-1080" b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A13D04A-7B97-9644-B746-B7D4796C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72" y="2730500"/>
            <a:ext cx="3479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EDDE0-5BDA-2F4C-8D4B-1B673349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3DAE0D-6EF9-544A-B795-740A29433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Flory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interaction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parameter: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𝐴𝐴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Free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𝑘𝑇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kumimoji="1" lang="zh-CN" alt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kumimoji="1" lang="zh-CN" alt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𝜒𝜙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3DAE0D-6EF9-544A-B795-740A29433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104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26CC732-25BD-DE48-9E59-6F8CB644F4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kumimoji="1"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parameter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26CC732-25BD-DE48-9E59-6F8CB644F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8000" b="-8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332985-0E53-FC48-AAFE-89871F812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9390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332985-0E53-FC48-AAFE-89871F812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939065"/>
              </a:xfrm>
              <a:blipFill>
                <a:blip r:embed="rId3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AC33C0F-FD99-A946-B0F8-66978B9A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8" y="1533979"/>
            <a:ext cx="5856514" cy="41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0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6964-E75B-214E-9946-8B403565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EB10D0-24D9-464C-A18F-6A5521F9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5"/>
            <a:ext cx="8229600" cy="836589"/>
          </a:xfrm>
        </p:spPr>
        <p:txBody>
          <a:bodyPr/>
          <a:lstStyle/>
          <a:p>
            <a:r>
              <a:rPr kumimoji="1" lang="en-US" altLang="zh-CN" dirty="0"/>
              <a:t>Unstable,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metastable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01502-9A56-BC49-AE3A-7D7C7694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32" y="1382494"/>
            <a:ext cx="3530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13F77-E246-8344-ACB5-9777EC68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Dilute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C74C7-2EE9-514A-AC9F-D54E9767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786771"/>
            <a:ext cx="8425543" cy="2823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7D0DE0-77F2-AF47-B66A-E1C326D8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434845"/>
            <a:ext cx="6068786" cy="32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0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AEA9E-46DE-6243-88D4-C61589D8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Stability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1CB3EB-3019-0E42-A483-21B64741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7" y="935419"/>
            <a:ext cx="7394486" cy="30908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FBE28B-793E-3F40-94B0-74916A52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17" y="4144251"/>
            <a:ext cx="3417736" cy="1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5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32A7F-16D5-EA45-A245-DA932B12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37FDA-E93A-3449-80BB-EF090F1B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Ideal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always</a:t>
            </a:r>
          </a:p>
          <a:p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always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mixing</a:t>
            </a:r>
          </a:p>
          <a:p>
            <a:r>
              <a:rPr kumimoji="1" lang="en-US" altLang="zh-CN" dirty="0"/>
              <a:t>Principle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178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4131F-456F-4B4A-A092-D3356A44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T</a:t>
            </a:r>
            <a:r>
              <a:rPr kumimoji="1" lang="en-US" altLang="zh-CN" dirty="0"/>
              <a:t>=0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DF0505-ABF3-7548-B8D0-B6DF68BC66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1877112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determined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energy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mixing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unfavorable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mixing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favorable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DF0505-ABF3-7548-B8D0-B6DF68BC6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1877112"/>
              </a:xfrm>
              <a:blipFill>
                <a:blip r:embed="rId2"/>
                <a:stretch>
                  <a:fillRect l="-1080" t="-4054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8CEDA62-962F-8F46-82D0-92BC02A0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061" y="3247288"/>
            <a:ext cx="3280541" cy="2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29226-487A-6246-9E98-EAF0BE04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Mixture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CE18A-632E-4644-8AF8-A80A55E4B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772010"/>
          </a:xfrm>
        </p:spPr>
        <p:txBody>
          <a:bodyPr/>
          <a:lstStyle/>
          <a:p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tangent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</a:p>
          <a:p>
            <a:r>
              <a:rPr kumimoji="1" lang="en-US" altLang="zh-CN" dirty="0"/>
              <a:t>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equilibrium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2C2AD9-48D8-5D4C-8379-8B17B7F2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28" y="2501470"/>
            <a:ext cx="4081744" cy="33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88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FA984-BF32-3146-9B56-D8B12AD8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EC908-FEFF-1249-9E7F-4D4329FA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3536"/>
            <a:ext cx="8229600" cy="1582824"/>
          </a:xfrm>
        </p:spPr>
        <p:txBody>
          <a:bodyPr/>
          <a:lstStyle/>
          <a:p>
            <a:r>
              <a:rPr kumimoji="1" lang="en-US" altLang="zh-CN" dirty="0"/>
              <a:t>Binodal</a:t>
            </a:r>
          </a:p>
          <a:p>
            <a:r>
              <a:rPr kumimoji="1" lang="en-US" altLang="zh-CN" dirty="0"/>
              <a:t>Spinodal</a:t>
            </a:r>
          </a:p>
          <a:p>
            <a:r>
              <a:rPr kumimoji="1" lang="en-US" altLang="zh-CN" dirty="0"/>
              <a:t>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E76AFA-FD56-3B4D-83C5-12AB7451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01" y="2138856"/>
            <a:ext cx="4201198" cy="44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3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71C8A-CC0F-EF4F-9D65-F6EEAAB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UCST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LCST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8DC06C-B41F-4D4A-990C-91595603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45" y="1405109"/>
            <a:ext cx="6492109" cy="38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F7E3-7B46-4047-AC79-FBD20867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Fundamental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AD64F0-C509-A24D-868B-027407199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Chemical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potential: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AD64F0-C509-A24D-868B-027407199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2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35639-FFC2-844D-BC1B-65924086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Equilibrium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E84B16-4FA8-B54F-A7EC-94D6F608F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6"/>
                <a:ext cx="8229600" cy="17958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E84B16-4FA8-B54F-A7EC-94D6F608F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6"/>
                <a:ext cx="8229600" cy="1795850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快照 2015-02-12 09.29.21.png">
            <a:extLst>
              <a:ext uri="{FF2B5EF4-FFF2-40B4-BE49-F238E27FC236}">
                <a16:creationId xmlns:a16="http://schemas.microsoft.com/office/drawing/2014/main" id="{F470EC95-D266-7845-95B3-4E2B05480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9386"/>
            <a:ext cx="3368287" cy="3088152"/>
          </a:xfrm>
          <a:prstGeom prst="rect">
            <a:avLst/>
          </a:prstGeom>
        </p:spPr>
      </p:pic>
      <p:pic>
        <p:nvPicPr>
          <p:cNvPr id="5" name="图片 4" descr="屏幕快照 2015-02-12 09.30.23.png">
            <a:extLst>
              <a:ext uri="{FF2B5EF4-FFF2-40B4-BE49-F238E27FC236}">
                <a16:creationId xmlns:a16="http://schemas.microsoft.com/office/drawing/2014/main" id="{D765B813-688F-F240-A441-65201A1D6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36" y="2686515"/>
            <a:ext cx="307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889C-7220-E844-BD52-2D55CD1C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38F500-3AD9-A245-8D79-D1ABBF362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2615465"/>
              </a:xfrm>
            </p:spPr>
            <p:txBody>
              <a:bodyPr/>
              <a:lstStyle/>
              <a:p>
                <a:r>
                  <a:rPr kumimoji="1" lang="en-US" altLang="zh-CN" dirty="0"/>
                  <a:t>Partial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molar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properties: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measure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response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total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property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addition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infinitesimal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amount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species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</a:t>
                </a:r>
                <a:r>
                  <a:rPr kumimoji="1" lang="en-US" altLang="zh-CN" dirty="0"/>
                  <a:t>.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38F500-3AD9-A245-8D79-D1ABBF362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2615465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F36B276E-6A40-244B-9639-C0A67E86E3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080533"/>
                  </p:ext>
                </p:extLst>
              </p:nvPr>
            </p:nvGraphicFramePr>
            <p:xfrm>
              <a:off x="1121708" y="2720190"/>
              <a:ext cx="7064860" cy="2508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6215">
                      <a:extLst>
                        <a:ext uri="{9D8B030D-6E8A-4147-A177-3AD203B41FA5}">
                          <a16:colId xmlns:a16="http://schemas.microsoft.com/office/drawing/2014/main" val="37885158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076006519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685703492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642343453"/>
                        </a:ext>
                      </a:extLst>
                    </a:gridCol>
                  </a:tblGrid>
                  <a:tr h="64360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Total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Partial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Pure-species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91290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117005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320437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393429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84682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7105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F36B276E-6A40-244B-9639-C0A67E86E3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080533"/>
                  </p:ext>
                </p:extLst>
              </p:nvPr>
            </p:nvGraphicFramePr>
            <p:xfrm>
              <a:off x="1121708" y="2720190"/>
              <a:ext cx="7064860" cy="2508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6215">
                      <a:extLst>
                        <a:ext uri="{9D8B030D-6E8A-4147-A177-3AD203B41FA5}">
                          <a16:colId xmlns:a16="http://schemas.microsoft.com/office/drawing/2014/main" val="37885158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076006519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685703492"/>
                        </a:ext>
                      </a:extLst>
                    </a:gridCol>
                    <a:gridCol w="1766215">
                      <a:extLst>
                        <a:ext uri="{9D8B030D-6E8A-4147-A177-3AD203B41FA5}">
                          <a16:colId xmlns:a16="http://schemas.microsoft.com/office/drawing/2014/main" val="3642343453"/>
                        </a:ext>
                      </a:extLst>
                    </a:gridCol>
                  </a:tblGrid>
                  <a:tr h="64360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Total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Molar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Partial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Pure-species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properties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91290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V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82759" r="-20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182759" r="-10143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439" t="-182759" r="-1439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2117005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73333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273333" r="-10143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439" t="-273333" r="-1439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7320437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86207" r="-2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386207" r="-101439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439" t="-386207" r="-1439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393429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70000" r="-2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470000" r="-10143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439" t="-470000" r="-143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984682"/>
                      </a:ext>
                    </a:extLst>
                  </a:tr>
                  <a:tr h="372884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89655" r="-2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589655" r="-101439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1439" t="-589655" r="-1439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71057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623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AE787-20FD-824B-A6F1-2EE79F5C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Formulars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A979E9-803C-494E-AE0E-03C1E05B6E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3535"/>
                <a:ext cx="8229600" cy="309149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b="0" dirty="0"/>
                  <a:t>Summability: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Gibbs-</a:t>
                </a:r>
                <a:r>
                  <a:rPr kumimoji="1" lang="en-US" altLang="zh-CN" dirty="0" err="1"/>
                  <a:t>Duhem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equation: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binary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system: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/>
                  <a:t>=0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A979E9-803C-494E-AE0E-03C1E05B6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3535"/>
                <a:ext cx="8229600" cy="3091491"/>
              </a:xfrm>
              <a:blipFill>
                <a:blip r:embed="rId2"/>
                <a:stretch>
                  <a:fillRect l="-926" t="-17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A779D1-C65D-C542-87A8-456F403B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03" y="3905026"/>
            <a:ext cx="4353979" cy="25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C29AE-C9B6-AC4D-BDF6-4F5CE8C2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3B0AF0-4579-2844-A402-18D24D01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3" y="1284936"/>
            <a:ext cx="8240357" cy="20030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85370E-54A4-5049-B29B-BD49A8B997EE}"/>
              </a:ext>
            </a:extLst>
          </p:cNvPr>
          <p:cNvSpPr txBox="1"/>
          <p:nvPr/>
        </p:nvSpPr>
        <p:spPr>
          <a:xfrm>
            <a:off x="591670" y="823271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Molar</a:t>
            </a:r>
            <a:r>
              <a:rPr kumimoji="1" lang="zh-CN" altLang="en-US" sz="2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>
                <a:solidFill>
                  <a:srgbClr val="002060"/>
                </a:solidFill>
                <a:latin typeface="Times New Roman"/>
                <a:cs typeface="Times New Roman"/>
              </a:rPr>
              <a:t>enthalpy</a:t>
            </a:r>
            <a:endParaRPr kumimoji="1" lang="zh-CN" altLang="en-US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04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400" dirty="0" smtClean="0">
            <a:solidFill>
              <a:srgbClr val="002060"/>
            </a:solidFill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928</Words>
  <Application>Microsoft Macintosh PowerPoint</Application>
  <PresentationFormat>全屏显示(4:3)</PresentationFormat>
  <Paragraphs>185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华文彩云</vt:lpstr>
      <vt:lpstr>Arial</vt:lpstr>
      <vt:lpstr>Calibri</vt:lpstr>
      <vt:lpstr>Cambria Math</vt:lpstr>
      <vt:lpstr>Times New Roman</vt:lpstr>
      <vt:lpstr>Office 主题</vt:lpstr>
      <vt:lpstr>Chemical Engineering Thermodynamics Lecture 8 Solution Thermodynamics Xiaofei Xu</vt:lpstr>
      <vt:lpstr>Solutions and Mixtures</vt:lpstr>
      <vt:lpstr>Measures of Composition</vt:lpstr>
      <vt:lpstr>Dilute and Concentrated Solution</vt:lpstr>
      <vt:lpstr>Fundamental Property Relation</vt:lpstr>
      <vt:lpstr>Phase Equilibrium</vt:lpstr>
      <vt:lpstr>Partial Properties</vt:lpstr>
      <vt:lpstr>Some Important Formulars</vt:lpstr>
      <vt:lpstr>Example</vt:lpstr>
      <vt:lpstr>Partial Properties</vt:lpstr>
      <vt:lpstr>The Ideal-Gas-State Mixture Model</vt:lpstr>
      <vt:lpstr>Mixing in ideal-gas state</vt:lpstr>
      <vt:lpstr>Fugacity</vt:lpstr>
      <vt:lpstr>Fugacity</vt:lpstr>
      <vt:lpstr>Fugacity of Pure Species</vt:lpstr>
      <vt:lpstr>Fugacity</vt:lpstr>
      <vt:lpstr>Vapor/Liquid Equilibrium for Pure Species</vt:lpstr>
      <vt:lpstr>Isothermal Lines</vt:lpstr>
      <vt:lpstr>van der Waals Loops</vt:lpstr>
      <vt:lpstr>van der Waals loops versus T</vt:lpstr>
      <vt:lpstr>van der Waals EOS</vt:lpstr>
      <vt:lpstr>Numerical Methods to Find the Solution</vt:lpstr>
      <vt:lpstr>Fugacity of a Pure Liquid</vt:lpstr>
      <vt:lpstr>Example</vt:lpstr>
      <vt:lpstr>Fugacity of Species in Solution</vt:lpstr>
      <vt:lpstr>Some Important Formulas</vt:lpstr>
      <vt:lpstr>Fugacity Coefficients from the Virial EOS</vt:lpstr>
      <vt:lpstr>Generalized Correlations for the Fugacity Coefficient</vt:lpstr>
      <vt:lpstr>Ideal Gases versus Ideal Solutions</vt:lpstr>
      <vt:lpstr>Ideal Solution</vt:lpstr>
      <vt:lpstr>Ideal Solution</vt:lpstr>
      <vt:lpstr>Lewis/Randall Rule</vt:lpstr>
      <vt:lpstr>Excess Properties</vt:lpstr>
      <vt:lpstr>Typical Solution Models</vt:lpstr>
      <vt:lpstr>Mixing Processes</vt:lpstr>
      <vt:lpstr>Entropy of Binary Random Mixing</vt:lpstr>
      <vt:lpstr>Energy of Binary Mixing</vt:lpstr>
      <vt:lpstr>χ parameter</vt:lpstr>
      <vt:lpstr>Stability</vt:lpstr>
      <vt:lpstr>Stability</vt:lpstr>
      <vt:lpstr>Ideal mixture</vt:lpstr>
      <vt:lpstr>Mixing at T=0 K</vt:lpstr>
      <vt:lpstr>Real Mixture</vt:lpstr>
      <vt:lpstr>Phase diagram</vt:lpstr>
      <vt:lpstr>UCST and LCST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Thermodynamics</dc:title>
  <dc:creator>xiaofei xu</dc:creator>
  <cp:lastModifiedBy>Microsoft Office User</cp:lastModifiedBy>
  <cp:revision>483</cp:revision>
  <dcterms:created xsi:type="dcterms:W3CDTF">2014-12-26T06:09:51Z</dcterms:created>
  <dcterms:modified xsi:type="dcterms:W3CDTF">2020-11-23T06:08:41Z</dcterms:modified>
</cp:coreProperties>
</file>